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3" r:id="rId3"/>
    <p:sldId id="294" r:id="rId4"/>
    <p:sldId id="295" r:id="rId5"/>
    <p:sldId id="259" r:id="rId6"/>
    <p:sldId id="260" r:id="rId7"/>
    <p:sldId id="261" r:id="rId8"/>
    <p:sldId id="296" r:id="rId9"/>
    <p:sldId id="262" r:id="rId10"/>
    <p:sldId id="263" r:id="rId11"/>
    <p:sldId id="264" r:id="rId12"/>
    <p:sldId id="265" r:id="rId13"/>
    <p:sldId id="266" r:id="rId14"/>
    <p:sldId id="297" r:id="rId15"/>
    <p:sldId id="267" r:id="rId16"/>
    <p:sldId id="269" r:id="rId17"/>
    <p:sldId id="270" r:id="rId18"/>
    <p:sldId id="271" r:id="rId19"/>
    <p:sldId id="275" r:id="rId20"/>
    <p:sldId id="278" r:id="rId21"/>
    <p:sldId id="29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1" r:id="rId32"/>
    <p:sldId id="292" r:id="rId33"/>
    <p:sldId id="300" r:id="rId3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>
      <p:ext uri="{19B8F6BF-5375-455C-9EA6-DF929625EA0E}">
        <p15:presenceInfo xmlns:p15="http://schemas.microsoft.com/office/powerpoint/2012/main" userId="eb6765179ec6cc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79" autoAdjust="0"/>
  </p:normalViewPr>
  <p:slideViewPr>
    <p:cSldViewPr>
      <p:cViewPr varScale="1">
        <p:scale>
          <a:sx n="95" d="100"/>
          <a:sy n="95" d="100"/>
        </p:scale>
        <p:origin x="78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</a:t>
          </a:r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 err="1"/>
            <a:t>Arduino</a:t>
          </a:r>
          <a:r>
            <a:rPr lang="fr-FR" dirty="0"/>
            <a:t> / C++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4091937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2343564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Java</a:t>
          </a:r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190382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 err="1"/>
            <a:t>Arduino</a:t>
          </a:r>
          <a:r>
            <a:rPr lang="fr-FR" sz="4400" kern="1200" dirty="0"/>
            <a:t> / C++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25/01/2017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25/01/2017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ean\Pictures\2016-07-11\_SAM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12" y="-182047"/>
            <a:ext cx="11233248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7229" y="1052736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5" name="Ellipse 4"/>
          <p:cNvSpPr/>
          <p:nvPr/>
        </p:nvSpPr>
        <p:spPr>
          <a:xfrm>
            <a:off x="3477228" y="2476169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354877" y="4313675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1127465"/>
            <a:ext cx="2232248" cy="525275"/>
          </a:xfrm>
          <a:prstGeom prst="wedgeRectCallout">
            <a:avLst>
              <a:gd name="adj1" fmla="val 103663"/>
              <a:gd name="adj2" fmla="val 2848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 switch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308" y="5645500"/>
            <a:ext cx="2232248" cy="525275"/>
          </a:xfrm>
          <a:prstGeom prst="wedgeRectCallout">
            <a:avLst>
              <a:gd name="adj1" fmla="val 93173"/>
              <a:gd name="adj2" fmla="val -739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encoder power switch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4313675"/>
            <a:ext cx="2232248" cy="525275"/>
          </a:xfrm>
          <a:prstGeom prst="wedgeRectCallout">
            <a:avLst>
              <a:gd name="adj1" fmla="val 83182"/>
              <a:gd name="adj2" fmla="val 1341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encoder power PIN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453" y="2132856"/>
            <a:ext cx="2232248" cy="576064"/>
          </a:xfrm>
          <a:prstGeom prst="wedgeRectCallout">
            <a:avLst>
              <a:gd name="adj1" fmla="val 95171"/>
              <a:gd name="adj2" fmla="val 2482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361492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ean\Pictures\2016-07-11\_SAM6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-75390"/>
            <a:ext cx="10657184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0528" y="4437112"/>
            <a:ext cx="2664296" cy="357061"/>
          </a:xfrm>
          <a:prstGeom prst="wedgeRectCallout">
            <a:avLst>
              <a:gd name="adj1" fmla="val 115383"/>
              <a:gd name="adj2" fmla="val -136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controler</a:t>
            </a:r>
            <a:r>
              <a:rPr lang="fr-FR" dirty="0"/>
              <a:t> </a:t>
            </a:r>
            <a:r>
              <a:rPr lang="fr-FR" dirty="0" err="1"/>
              <a:t>ground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195736" y="5125103"/>
            <a:ext cx="2232248" cy="357061"/>
          </a:xfrm>
          <a:prstGeom prst="wedgeRectCallout">
            <a:avLst>
              <a:gd name="adj1" fmla="val 69762"/>
              <a:gd name="adj2" fmla="val -41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9632" y="1206715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0032" y="4640918"/>
            <a:ext cx="2232248" cy="576064"/>
          </a:xfrm>
          <a:prstGeom prst="wedgeRectCallout">
            <a:avLst>
              <a:gd name="adj1" fmla="val -17228"/>
              <a:gd name="adj2" fmla="val -1950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265479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jean\Pictures\2016-07-11\_SAM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35896" y="5013176"/>
            <a:ext cx="2952328" cy="504056"/>
          </a:xfrm>
          <a:prstGeom prst="wedgeRectCallout">
            <a:avLst>
              <a:gd name="adj1" fmla="val 20879"/>
              <a:gd name="adj2" fmla="val -221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8224" y="4512099"/>
            <a:ext cx="2232248" cy="357061"/>
          </a:xfrm>
          <a:prstGeom prst="wedgeRectCallout">
            <a:avLst>
              <a:gd name="adj1" fmla="val -23654"/>
              <a:gd name="adj2" fmla="val -3768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7664" y="4206336"/>
            <a:ext cx="2016224" cy="357061"/>
          </a:xfrm>
          <a:prstGeom prst="wedgeRectCallout">
            <a:avLst>
              <a:gd name="adj1" fmla="val 57273"/>
              <a:gd name="adj2" fmla="val -3456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5836" y="5976268"/>
            <a:ext cx="2952328" cy="504056"/>
          </a:xfrm>
          <a:prstGeom prst="wedgeRectCallout">
            <a:avLst>
              <a:gd name="adj1" fmla="val -120383"/>
              <a:gd name="adj2" fmla="val -2835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508" y="1778268"/>
            <a:ext cx="2016224" cy="357061"/>
          </a:xfrm>
          <a:prstGeom prst="wedgeRectCallout">
            <a:avLst>
              <a:gd name="adj1" fmla="val 130832"/>
              <a:gd name="adj2" fmla="val -42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938" y="2564904"/>
            <a:ext cx="2016224" cy="357061"/>
          </a:xfrm>
          <a:prstGeom prst="wedgeRectCallout">
            <a:avLst>
              <a:gd name="adj1" fmla="val 129173"/>
              <a:gd name="adj2" fmla="val -832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402940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4544" y="479715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605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596612714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I2C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229200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3645024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01" y="0"/>
            <a:ext cx="10287000" cy="6858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47936" y="5381600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475928" y="379742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bytes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Inertial</a:t>
            </a:r>
            <a:r>
              <a:rPr lang="fr-FR" dirty="0"/>
              <a:t> Mouvement </a:t>
            </a:r>
            <a:r>
              <a:rPr lang="fr-FR" dirty="0" err="1"/>
              <a:t>Sub</a:t>
            </a:r>
            <a:r>
              <a:rPr lang="fr-FR" dirty="0"/>
              <a:t>-system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47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Java interaction</a:t>
            </a:r>
          </a:p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272" y="-11211"/>
            <a:ext cx="10286999" cy="6858000"/>
          </a:xfr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08194"/>
              <a:gd name="adj2" fmla="val 789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1235947" y="4437112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619672" y="1559382"/>
            <a:ext cx="4320479" cy="287773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1979712" y="163117"/>
            <a:ext cx="2232248" cy="125452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246188" y="537650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x_r</a:t>
            </a:r>
            <a:endParaRPr lang="en-GB" dirty="0"/>
          </a:p>
        </p:txBody>
      </p:sp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59016" y="317051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y_r</a:t>
            </a:r>
            <a:endParaRPr lang="en-GB" dirty="0"/>
          </a:p>
        </p:txBody>
      </p:sp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880918" y="345913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y_c</a:t>
            </a:r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039091" y="536959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x_c</a:t>
            </a:r>
            <a:endParaRPr lang="en-GB" dirty="0"/>
          </a:p>
        </p:txBody>
      </p:sp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P’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position initiale du robot</a:t>
            </a:r>
          </a:p>
          <a:p>
            <a:r>
              <a:rPr lang="fr-FR" sz="1400" dirty="0"/>
              <a:t>P’: position après rotation du robot</a:t>
            </a:r>
          </a:p>
          <a:p>
            <a:r>
              <a:rPr lang="fr-FR" sz="1400" dirty="0"/>
              <a:t>C: centre de rotation</a:t>
            </a:r>
          </a:p>
          <a:p>
            <a:r>
              <a:rPr lang="fr-FR" sz="1400" dirty="0"/>
              <a:t>H: </a:t>
            </a:r>
            <a:r>
              <a:rPr lang="fr-FR" sz="1400" dirty="0" err="1"/>
              <a:t>heading</a:t>
            </a:r>
            <a:r>
              <a:rPr lang="fr-FR" sz="1400" dirty="0"/>
              <a:t> initial</a:t>
            </a:r>
          </a:p>
          <a:p>
            <a:r>
              <a:rPr lang="fr-FR" sz="1400" dirty="0"/>
              <a:t>T: cible position robot</a:t>
            </a:r>
          </a:p>
          <a:p>
            <a:r>
              <a:rPr lang="fr-FR" sz="1400" dirty="0"/>
              <a:t>A: rotation pour atteindre la cible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33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entre C et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 calculs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Coordonnées: C (</a:t>
            </a:r>
            <a:r>
              <a:rPr lang="fr-FR" sz="2400" dirty="0" err="1"/>
              <a:t>x_c,y_c</a:t>
            </a:r>
            <a:r>
              <a:rPr lang="fr-FR" sz="2400" dirty="0"/>
              <a:t>) P (</a:t>
            </a:r>
            <a:r>
              <a:rPr lang="fr-FR" sz="2400" dirty="0" err="1"/>
              <a:t>x_p,y_p</a:t>
            </a:r>
            <a:r>
              <a:rPr lang="fr-FR" sz="2400" dirty="0"/>
              <a:t>) P’ (x_p’,</a:t>
            </a:r>
            <a:r>
              <a:rPr lang="fr-FR" sz="2400" dirty="0" err="1"/>
              <a:t>y_p</a:t>
            </a:r>
            <a:r>
              <a:rPr lang="fr-FR" sz="2400" dirty="0"/>
              <a:t>’) T(</a:t>
            </a:r>
            <a:r>
              <a:rPr lang="fr-FR" sz="2400" dirty="0" err="1"/>
              <a:t>x_t,y_t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x_c</a:t>
            </a:r>
            <a:r>
              <a:rPr lang="fr-FR" sz="2400" dirty="0"/>
              <a:t> = </a:t>
            </a:r>
            <a:r>
              <a:rPr lang="fr-FR" sz="2400" dirty="0" err="1"/>
              <a:t>x_p</a:t>
            </a:r>
            <a:r>
              <a:rPr lang="fr-FR" sz="2400" dirty="0"/>
              <a:t>-S*cos(H)    </a:t>
            </a:r>
            <a:r>
              <a:rPr lang="fr-FR" sz="2400" dirty="0" err="1"/>
              <a:t>Y_c</a:t>
            </a:r>
            <a:r>
              <a:rPr lang="fr-FR" sz="2400" dirty="0"/>
              <a:t> = </a:t>
            </a:r>
            <a:r>
              <a:rPr lang="fr-FR" sz="2400" dirty="0" err="1"/>
              <a:t>y_p</a:t>
            </a:r>
            <a:r>
              <a:rPr lang="fr-FR" sz="2400" dirty="0"/>
              <a:t>-S*sin(H)</a:t>
            </a:r>
          </a:p>
          <a:p>
            <a:r>
              <a:rPr lang="fr-FR" sz="2400" dirty="0"/>
              <a:t>A=</a:t>
            </a:r>
            <a:r>
              <a:rPr lang="fr-FR" sz="2400" dirty="0" err="1"/>
              <a:t>atan</a:t>
            </a:r>
            <a:r>
              <a:rPr lang="fr-FR" sz="2400" dirty="0"/>
              <a:t>((</a:t>
            </a:r>
            <a:r>
              <a:rPr lang="fr-FR" sz="2400" dirty="0" err="1"/>
              <a:t>y_t</a:t>
            </a:r>
            <a:r>
              <a:rPr lang="fr-FR" sz="2400" dirty="0"/>
              <a:t> - </a:t>
            </a:r>
            <a:r>
              <a:rPr lang="fr-FR" sz="2400" dirty="0" err="1"/>
              <a:t>y_c</a:t>
            </a:r>
            <a:r>
              <a:rPr lang="fr-FR" sz="2400" dirty="0"/>
              <a:t>)/(</a:t>
            </a:r>
            <a:r>
              <a:rPr lang="fr-FR" sz="2400" dirty="0" err="1"/>
              <a:t>x_t</a:t>
            </a:r>
            <a:r>
              <a:rPr lang="fr-FR" sz="2400" dirty="0"/>
              <a:t> – </a:t>
            </a:r>
            <a:r>
              <a:rPr lang="fr-FR" sz="2400" dirty="0" err="1"/>
              <a:t>x_c</a:t>
            </a:r>
            <a:r>
              <a:rPr lang="fr-FR" sz="2400" dirty="0"/>
              <a:t>))</a:t>
            </a:r>
          </a:p>
          <a:p>
            <a:r>
              <a:rPr lang="fr-FR" sz="2400" dirty="0"/>
              <a:t>Rot=A-H</a:t>
            </a:r>
          </a:p>
          <a:p>
            <a:r>
              <a:rPr lang="fr-FR" sz="2400" dirty="0"/>
              <a:t>D=racine( (</a:t>
            </a:r>
            <a:r>
              <a:rPr lang="fr-FR" sz="2400" dirty="0" err="1"/>
              <a:t>x_t-x_p</a:t>
            </a:r>
            <a:r>
              <a:rPr lang="fr-FR" sz="2400" dirty="0"/>
              <a:t>’)^2 + (</a:t>
            </a:r>
            <a:r>
              <a:rPr lang="fr-FR" sz="2400" dirty="0" err="1"/>
              <a:t>y_t-y_p</a:t>
            </a:r>
            <a:r>
              <a:rPr lang="fr-FR" sz="2400" dirty="0"/>
              <a:t>’)^2)</a:t>
            </a:r>
          </a:p>
          <a:p>
            <a:r>
              <a:rPr lang="fr-FR" sz="2400" dirty="0" err="1"/>
              <a:t>x_p</a:t>
            </a:r>
            <a:r>
              <a:rPr lang="fr-FR" sz="2400" dirty="0"/>
              <a:t>’=</a:t>
            </a:r>
            <a:r>
              <a:rPr lang="fr-FR" sz="2400" dirty="0" err="1"/>
              <a:t>x-c+S</a:t>
            </a:r>
            <a:r>
              <a:rPr lang="fr-FR" sz="2400" dirty="0"/>
              <a:t>*cos(A)</a:t>
            </a:r>
          </a:p>
          <a:p>
            <a:r>
              <a:rPr lang="fr-FR" sz="2400" dirty="0" err="1"/>
              <a:t>Y_p</a:t>
            </a:r>
            <a:r>
              <a:rPr lang="fr-FR" sz="2400" dirty="0"/>
              <a:t>’=</a:t>
            </a:r>
            <a:r>
              <a:rPr lang="fr-FR" sz="2400" dirty="0" err="1"/>
              <a:t>y_c+S</a:t>
            </a:r>
            <a:r>
              <a:rPr lang="fr-FR" sz="2400"/>
              <a:t>*sin(A)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2896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908"/>
            <a:ext cx="9756576" cy="69109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98331"/>
              <a:gd name="adj2" fmla="val -385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699791" y="4820271"/>
            <a:ext cx="4176465" cy="1473386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69598"/>
              <a:gd name="adj2" fmla="val -1546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60072"/>
              <a:gd name="adj2" fmla="val 5653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20262" y="3645025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3316"/>
              <a:gd name="adj2" fmla="val 4112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106892"/>
              <a:gd name="adj2" fmla="val 38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90318"/>
              <a:gd name="adj2" fmla="val -441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7056"/>
              <a:gd name="adj2" fmla="val 1268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54768"/>
            <a:ext cx="10369152" cy="6912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636912"/>
            <a:ext cx="2016224" cy="504056"/>
          </a:xfrm>
          <a:prstGeom prst="wedgeRectCallout">
            <a:avLst>
              <a:gd name="adj1" fmla="val 154246"/>
              <a:gd name="adj2" fmla="val 2932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000516" y="3149588"/>
            <a:ext cx="2016224" cy="504056"/>
          </a:xfrm>
          <a:prstGeom prst="wedgeRectCallout">
            <a:avLst>
              <a:gd name="adj1" fmla="val -114833"/>
              <a:gd name="adj2" fmla="val 1607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84740" y="5949280"/>
            <a:ext cx="2016224" cy="504056"/>
          </a:xfrm>
          <a:prstGeom prst="wedgeRectCallout">
            <a:avLst>
              <a:gd name="adj1" fmla="val 119739"/>
              <a:gd name="adj2" fmla="val -649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139952" y="4492056"/>
            <a:ext cx="2448272" cy="167324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4005064"/>
            <a:ext cx="2016224" cy="504056"/>
          </a:xfrm>
          <a:prstGeom prst="wedgeRectCallout">
            <a:avLst>
              <a:gd name="adj1" fmla="val 133637"/>
              <a:gd name="adj2" fmla="val 1190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9076"/>
            <a:ext cx="2896568" cy="18073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-508" y="440668"/>
            <a:ext cx="1944216" cy="504056"/>
          </a:xfrm>
          <a:prstGeom prst="wedgeRectCallout">
            <a:avLst>
              <a:gd name="adj1" fmla="val 147382"/>
              <a:gd name="adj2" fmla="val 1551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169464"/>
              <a:gd name="adj2" fmla="val 424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Flèche : droite 9"/>
          <p:cNvSpPr/>
          <p:nvPr/>
        </p:nvSpPr>
        <p:spPr>
          <a:xfrm>
            <a:off x="5148064" y="440668"/>
            <a:ext cx="360040" cy="14401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183115"/>
            <a:ext cx="10585176" cy="705678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47493"/>
              <a:gd name="adj2" fmla="val -1740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67544" y="332656"/>
            <a:ext cx="2016224" cy="429555"/>
          </a:xfrm>
          <a:prstGeom prst="wedgeRectCallout">
            <a:avLst>
              <a:gd name="adj1" fmla="val 130235"/>
              <a:gd name="adj2" fmla="val 2272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95979"/>
              <a:gd name="adj2" fmla="val -2172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95599"/>
              <a:gd name="adj2" fmla="val -2141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14710" y="-36052"/>
            <a:ext cx="2016224" cy="504056"/>
          </a:xfrm>
          <a:prstGeom prst="wedgeRectCallout">
            <a:avLst>
              <a:gd name="adj1" fmla="val -120057"/>
              <a:gd name="adj2" fmla="val 16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20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an\Pictures\2016-07-11\_SAM6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507437"/>
            <a:ext cx="11413268" cy="76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195374"/>
              <a:gd name="adj2" fmla="val -135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3327146"/>
            <a:ext cx="1872208" cy="391908"/>
          </a:xfrm>
          <a:prstGeom prst="wedgeRectCallout">
            <a:avLst>
              <a:gd name="adj1" fmla="val 197206"/>
              <a:gd name="adj2" fmla="val -16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020272" y="1270706"/>
            <a:ext cx="1860836" cy="404664"/>
          </a:xfrm>
          <a:prstGeom prst="wedgeRectCallout">
            <a:avLst>
              <a:gd name="adj1" fmla="val -51500"/>
              <a:gd name="adj2" fmla="val 141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51720" y="1270706"/>
            <a:ext cx="2232248" cy="404664"/>
          </a:xfrm>
          <a:prstGeom prst="wedgeRectCallout">
            <a:avLst>
              <a:gd name="adj1" fmla="val 61356"/>
              <a:gd name="adj2" fmla="val -1645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Connection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5464" y="6427481"/>
            <a:ext cx="2223864" cy="396950"/>
          </a:xfrm>
          <a:prstGeom prst="wedgeRectCallout">
            <a:avLst>
              <a:gd name="adj1" fmla="val 180937"/>
              <a:gd name="adj2" fmla="val -449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07352" y="4939496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220072" y="6285284"/>
            <a:ext cx="2592288" cy="404664"/>
          </a:xfrm>
          <a:prstGeom prst="wedgeRectCallout">
            <a:avLst>
              <a:gd name="adj1" fmla="val -14185"/>
              <a:gd name="adj2" fmla="val -190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516216" y="5602932"/>
            <a:ext cx="2592288" cy="404664"/>
          </a:xfrm>
          <a:prstGeom prst="wedgeRectCallout">
            <a:avLst>
              <a:gd name="adj1" fmla="val 11195"/>
              <a:gd name="adj2" fmla="val -118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97040" y="5549802"/>
            <a:ext cx="2592288" cy="404664"/>
          </a:xfrm>
          <a:prstGeom prst="wedgeRectCallout">
            <a:avLst>
              <a:gd name="adj1" fmla="val 95938"/>
              <a:gd name="adj2" fmla="val -2314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4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7" y="5982570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</a:t>
            </a:r>
            <a:r>
              <a:rPr lang="fr-FR" dirty="0" err="1"/>
              <a:t>connection</a:t>
            </a:r>
            <a:r>
              <a:rPr lang="fr-FR" dirty="0"/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1232</Words>
  <Application>Microsoft Office PowerPoint</Application>
  <PresentationFormat>Affichage à l'écran (4:3)</PresentationFormat>
  <Paragraphs>369</Paragraphs>
  <Slides>33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6" baseType="lpstr">
      <vt:lpstr>Arial</vt:lpstr>
      <vt:lpstr>Calibri</vt:lpstr>
      <vt:lpstr>Thème Office</vt:lpstr>
      <vt:lpstr>ApeRobot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Software Architecture</vt:lpstr>
      <vt:lpstr>The WIFI UDP/Serial Gateway</vt:lpstr>
      <vt:lpstr>The Inertial Mouvement Sub-system</vt:lpstr>
      <vt:lpstr>The Octave Main Functions</vt:lpstr>
      <vt:lpstr>The Octave Main Functions</vt:lpstr>
      <vt:lpstr>The Octave Main Functions</vt:lpstr>
      <vt:lpstr>Axis and heading</vt:lpstr>
      <vt:lpstr>Notes ping echo</vt:lpstr>
      <vt:lpstr>Notes ping echo</vt:lpstr>
      <vt:lpstr>Notes ping echo</vt:lpstr>
      <vt:lpstr>Notes ping echo</vt:lpstr>
      <vt:lpstr>Présentation PowerPoint</vt:lpstr>
      <vt:lpstr>Rotations</vt:lpstr>
      <vt:lpstr>Rotation calculs</vt:lpstr>
      <vt:lpstr>Headings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144</cp:revision>
  <dcterms:created xsi:type="dcterms:W3CDTF">2016-07-11T06:35:54Z</dcterms:created>
  <dcterms:modified xsi:type="dcterms:W3CDTF">2017-01-25T21:19:09Z</dcterms:modified>
</cp:coreProperties>
</file>